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2"/>
  </p:handoutMasterIdLst>
  <p:sldIdLst>
    <p:sldId id="261" r:id="rId2"/>
    <p:sldId id="257" r:id="rId3"/>
    <p:sldId id="256" r:id="rId4"/>
    <p:sldId id="262" r:id="rId5"/>
    <p:sldId id="264" r:id="rId6"/>
    <p:sldId id="263" r:id="rId7"/>
    <p:sldId id="266" r:id="rId8"/>
    <p:sldId id="276" r:id="rId9"/>
    <p:sldId id="277" r:id="rId10"/>
    <p:sldId id="278" r:id="rId11"/>
    <p:sldId id="275" r:id="rId12"/>
    <p:sldId id="267" r:id="rId13"/>
    <p:sldId id="269" r:id="rId14"/>
    <p:sldId id="270" r:id="rId15"/>
    <p:sldId id="271" r:id="rId16"/>
    <p:sldId id="272" r:id="rId17"/>
    <p:sldId id="273" r:id="rId18"/>
    <p:sldId id="274" r:id="rId19"/>
    <p:sldId id="279" r:id="rId20"/>
    <p:sldId id="259" r:id="rId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14" y="204"/>
      </p:cViewPr>
      <p:guideLst/>
    </p:cSldViewPr>
  </p:slideViewPr>
  <p:notesTextViewPr>
    <p:cViewPr>
      <p:scale>
        <a:sx n="1" d="1"/>
        <a:sy n="1" d="1"/>
      </p:scale>
      <p:origin x="0" y="0"/>
    </p:cViewPr>
  </p:notesTextViewPr>
  <p:notesViewPr>
    <p:cSldViewPr snapToGrid="0">
      <p:cViewPr varScale="1">
        <p:scale>
          <a:sx n="60" d="100"/>
          <a:sy n="60" d="100"/>
        </p:scale>
        <p:origin x="27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2E018-A4EF-469D-9CAD-FEF3E2BC6598}" type="datetimeFigureOut">
              <a:rPr lang="pt-BR" smtClean="0"/>
              <a:t>10/04/2025</a:t>
            </a:fld>
            <a:endParaRPr lang="pt-BR"/>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DBA7A-E2B7-4E9D-9F48-9F1746E7C069}" type="slidenum">
              <a:rPr lang="pt-BR" smtClean="0"/>
              <a:t>‹Nº›</a:t>
            </a:fld>
            <a:endParaRPr lang="pt-BR"/>
          </a:p>
        </p:txBody>
      </p:sp>
    </p:spTree>
    <p:extLst>
      <p:ext uri="{BB962C8B-B14F-4D97-AF65-F5344CB8AC3E}">
        <p14:creationId xmlns:p14="http://schemas.microsoft.com/office/powerpoint/2010/main" val="118619261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pt-B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252581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839450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2172519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ação">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924455" y="2617259"/>
            <a:ext cx="7948611" cy="1325563"/>
          </a:xfrm>
        </p:spPr>
        <p:txBody>
          <a:bodyPr/>
          <a:lstStyle>
            <a:lvl1pPr>
              <a:defRPr b="1" baseline="0">
                <a:solidFill>
                  <a:schemeClr val="bg1"/>
                </a:solidFill>
                <a:latin typeface="+mn-lt"/>
              </a:defRPr>
            </a:lvl1pPr>
          </a:lstStyle>
          <a:p>
            <a:r>
              <a:rPr lang="en-US" dirty="0" err="1"/>
              <a:t>Insira</a:t>
            </a:r>
            <a:r>
              <a:rPr lang="en-US" dirty="0"/>
              <a:t> </a:t>
            </a:r>
            <a:r>
              <a:rPr lang="en-US" dirty="0" err="1"/>
              <a:t>uma</a:t>
            </a:r>
            <a:r>
              <a:rPr lang="en-US" dirty="0"/>
              <a:t> </a:t>
            </a:r>
            <a:r>
              <a:rPr lang="en-US" dirty="0" err="1" smtClean="0"/>
              <a:t>frase</a:t>
            </a:r>
            <a:endParaRPr lang="pt-BR" dirty="0"/>
          </a:p>
        </p:txBody>
      </p:sp>
    </p:spTree>
    <p:extLst>
      <p:ext uri="{BB962C8B-B14F-4D97-AF65-F5344CB8AC3E}">
        <p14:creationId xmlns:p14="http://schemas.microsoft.com/office/powerpoint/2010/main" val="2881609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lide de título">
    <p:spTree>
      <p:nvGrpSpPr>
        <p:cNvPr id="1" name=""/>
        <p:cNvGrpSpPr/>
        <p:nvPr/>
      </p:nvGrpSpPr>
      <p:grpSpPr>
        <a:xfrm>
          <a:off x="0" y="0"/>
          <a:ext cx="0" cy="0"/>
          <a:chOff x="0" y="0"/>
          <a:chExt cx="0" cy="0"/>
        </a:xfrm>
      </p:grpSpPr>
      <p:pic>
        <p:nvPicPr>
          <p:cNvPr id="5" name="Imagem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sp>
        <p:nvSpPr>
          <p:cNvPr id="2" name="Título 1"/>
          <p:cNvSpPr>
            <a:spLocks noGrp="1"/>
          </p:cNvSpPr>
          <p:nvPr>
            <p:ph type="ctrTitle" hasCustomPrompt="1"/>
          </p:nvPr>
        </p:nvSpPr>
        <p:spPr>
          <a:xfrm>
            <a:off x="7719934" y="1464337"/>
            <a:ext cx="4092315" cy="2387600"/>
          </a:xfrm>
          <a:ln>
            <a:noFill/>
          </a:ln>
        </p:spPr>
        <p:txBody>
          <a:bodyPr anchor="b">
            <a:normAutofit/>
          </a:bodyPr>
          <a:lstStyle>
            <a:lvl1pPr algn="r">
              <a:defRPr sz="4000" b="1">
                <a:solidFill>
                  <a:schemeClr val="bg1"/>
                </a:solidFill>
                <a:latin typeface="+mn-lt"/>
              </a:defRPr>
            </a:lvl1pPr>
          </a:lstStyle>
          <a:p>
            <a:r>
              <a:rPr lang="en-US" dirty="0"/>
              <a:t>TÍTULO </a:t>
            </a:r>
            <a:r>
              <a:rPr lang="en-US" dirty="0" smtClean="0"/>
              <a:t>DE PRESENTACIÓN</a:t>
            </a:r>
            <a:endParaRPr lang="pt-BR" dirty="0"/>
          </a:p>
        </p:txBody>
      </p:sp>
      <p:sp>
        <p:nvSpPr>
          <p:cNvPr id="3" name="Subtítulo 2"/>
          <p:cNvSpPr>
            <a:spLocks noGrp="1"/>
          </p:cNvSpPr>
          <p:nvPr>
            <p:ph type="subTitle" idx="1" hasCustomPrompt="1"/>
          </p:nvPr>
        </p:nvSpPr>
        <p:spPr>
          <a:xfrm>
            <a:off x="7719934" y="4000346"/>
            <a:ext cx="4062334" cy="316822"/>
          </a:xfrm>
        </p:spPr>
        <p:txBody>
          <a:bodyPr>
            <a:normAutofit/>
          </a:bodyPr>
          <a:lstStyle>
            <a:lvl1pPr marL="0" indent="0" algn="r">
              <a:buNone/>
              <a:defRPr sz="2200" b="1"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Sector de </a:t>
            </a:r>
            <a:r>
              <a:rPr lang="en-US" dirty="0" err="1" smtClean="0"/>
              <a:t>Recursos</a:t>
            </a:r>
            <a:r>
              <a:rPr lang="en-US" dirty="0" smtClean="0"/>
              <a:t> </a:t>
            </a:r>
            <a:r>
              <a:rPr lang="en-US" dirty="0" err="1" smtClean="0"/>
              <a:t>Humanos</a:t>
            </a:r>
            <a:endParaRPr lang="en-US" dirty="0"/>
          </a:p>
        </p:txBody>
      </p:sp>
      <p:sp>
        <p:nvSpPr>
          <p:cNvPr id="12" name="Espaço Reservado para Texto 11"/>
          <p:cNvSpPr>
            <a:spLocks noGrp="1"/>
          </p:cNvSpPr>
          <p:nvPr>
            <p:ph type="body" sz="quarter" idx="10" hasCustomPrompt="1"/>
          </p:nvPr>
        </p:nvSpPr>
        <p:spPr>
          <a:xfrm>
            <a:off x="7719934" y="4452081"/>
            <a:ext cx="4062334" cy="344772"/>
          </a:xfrm>
        </p:spPr>
        <p:txBody>
          <a:bodyPr>
            <a:normAutofit/>
          </a:bodyPr>
          <a:lstStyle>
            <a:lvl1pPr marL="0" indent="0" algn="r">
              <a:buNone/>
              <a:defRPr sz="2000">
                <a:solidFill>
                  <a:schemeClr val="bg1"/>
                </a:solidFill>
                <a:latin typeface="+mj-lt"/>
              </a:defRPr>
            </a:lvl1pPr>
          </a:lstStyle>
          <a:p>
            <a:pPr lvl="0"/>
            <a:r>
              <a:rPr lang="pt-BR" dirty="0" err="1" smtClean="0"/>
              <a:t>Reunión</a:t>
            </a:r>
            <a:r>
              <a:rPr lang="pt-BR" dirty="0" smtClean="0"/>
              <a:t> de </a:t>
            </a:r>
            <a:r>
              <a:rPr lang="pt-BR" dirty="0" err="1" smtClean="0"/>
              <a:t>Planificación</a:t>
            </a:r>
            <a:endParaRPr lang="pt-BR" dirty="0"/>
          </a:p>
        </p:txBody>
      </p:sp>
      <p:sp>
        <p:nvSpPr>
          <p:cNvPr id="16" name="Espaço Reservado para Texto 15"/>
          <p:cNvSpPr>
            <a:spLocks noGrp="1"/>
          </p:cNvSpPr>
          <p:nvPr>
            <p:ph type="body" sz="quarter" idx="12" hasCustomPrompt="1"/>
          </p:nvPr>
        </p:nvSpPr>
        <p:spPr>
          <a:xfrm>
            <a:off x="8663950" y="4815380"/>
            <a:ext cx="3118318" cy="311257"/>
          </a:xfrm>
        </p:spPr>
        <p:txBody>
          <a:bodyPr>
            <a:normAutofit/>
          </a:bodyPr>
          <a:lstStyle>
            <a:lvl1pPr marL="0" indent="0" algn="r">
              <a:buNone/>
              <a:defRPr sz="1800" baseline="0">
                <a:solidFill>
                  <a:schemeClr val="bg1"/>
                </a:solidFill>
              </a:defRPr>
            </a:lvl1pPr>
          </a:lstStyle>
          <a:p>
            <a:pPr lvl="0"/>
            <a:r>
              <a:rPr lang="pt-BR" sz="1800" dirty="0" smtClean="0"/>
              <a:t>02 de </a:t>
            </a:r>
            <a:r>
              <a:rPr lang="pt-BR" sz="1800" dirty="0" err="1" smtClean="0"/>
              <a:t>marzo</a:t>
            </a:r>
            <a:r>
              <a:rPr lang="pt-BR" sz="1800" dirty="0" smtClean="0"/>
              <a:t> de 2019</a:t>
            </a:r>
          </a:p>
        </p:txBody>
      </p:sp>
    </p:spTree>
    <p:extLst>
      <p:ext uri="{BB962C8B-B14F-4D97-AF65-F5344CB8AC3E}">
        <p14:creationId xmlns:p14="http://schemas.microsoft.com/office/powerpoint/2010/main" val="191354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177755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pt-B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852412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838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6172200" y="1825625"/>
            <a:ext cx="5181600" cy="435133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404E7EF8-436C-43D8-AB9E-BE33BAF15EF1}" type="datetimeFigureOut">
              <a:rPr lang="pt-BR" smtClean="0"/>
              <a:t>10/04/2025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44987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smtClean="0"/>
              <a:t>Clique para editar o título mestre</a:t>
            </a:r>
            <a:endParaRPr lang="pt-B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404E7EF8-436C-43D8-AB9E-BE33BAF15EF1}" type="datetimeFigureOut">
              <a:rPr lang="pt-BR" smtClean="0"/>
              <a:t>10/04/2025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909264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404E7EF8-436C-43D8-AB9E-BE33BAF15EF1}" type="datetimeFigureOut">
              <a:rPr lang="pt-BR" smtClean="0"/>
              <a:t>10/04/2025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395215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04E7EF8-436C-43D8-AB9E-BE33BAF15EF1}" type="datetimeFigureOut">
              <a:rPr lang="pt-BR" smtClean="0"/>
              <a:t>10/04/2025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255428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04E7EF8-436C-43D8-AB9E-BE33BAF15EF1}" type="datetimeFigureOut">
              <a:rPr lang="pt-BR" smtClean="0"/>
              <a:t>10/04/2025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265800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pt-B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04E7EF8-436C-43D8-AB9E-BE33BAF15EF1}" type="datetimeFigureOut">
              <a:rPr lang="pt-BR" smtClean="0"/>
              <a:t>10/04/2025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BC533902-62D7-4EFF-BE74-B0745E8E4AB5}" type="slidenum">
              <a:rPr lang="pt-BR" smtClean="0"/>
              <a:t>‹Nº›</a:t>
            </a:fld>
            <a:endParaRPr lang="pt-BR"/>
          </a:p>
        </p:txBody>
      </p:sp>
    </p:spTree>
    <p:extLst>
      <p:ext uri="{BB962C8B-B14F-4D97-AF65-F5344CB8AC3E}">
        <p14:creationId xmlns:p14="http://schemas.microsoft.com/office/powerpoint/2010/main" val="260738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E7EF8-436C-43D8-AB9E-BE33BAF15EF1}" type="datetimeFigureOut">
              <a:rPr lang="pt-BR" smtClean="0"/>
              <a:t>10/04/2025</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533902-62D7-4EFF-BE74-B0745E8E4AB5}" type="slidenum">
              <a:rPr lang="pt-BR" smtClean="0"/>
              <a:t>‹Nº›</a:t>
            </a:fld>
            <a:endParaRPr lang="pt-BR"/>
          </a:p>
        </p:txBody>
      </p:sp>
    </p:spTree>
    <p:extLst>
      <p:ext uri="{BB962C8B-B14F-4D97-AF65-F5344CB8AC3E}">
        <p14:creationId xmlns:p14="http://schemas.microsoft.com/office/powerpoint/2010/main" val="2705698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cratch.mit.edu/projects/1156881882/editor/" TargetMode="External"/><Relationship Id="rId2" Type="http://schemas.openxmlformats.org/officeDocument/2006/relationships/hyperlink" Target="https://scratch.mit.edu/"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dirty="0" smtClean="0"/>
              <a:t>TALLER DE PENSAMIENTO COMPUTACIONAL Y PROGRAMACION I</a:t>
            </a:r>
            <a:endParaRPr lang="pt-BR" dirty="0"/>
          </a:p>
        </p:txBody>
      </p:sp>
      <p:sp>
        <p:nvSpPr>
          <p:cNvPr id="3" name="Subtítulo 2"/>
          <p:cNvSpPr>
            <a:spLocks noGrp="1"/>
          </p:cNvSpPr>
          <p:nvPr>
            <p:ph type="subTitle" idx="1"/>
          </p:nvPr>
        </p:nvSpPr>
        <p:spPr/>
        <p:txBody>
          <a:bodyPr>
            <a:normAutofit fontScale="85000" lnSpcReduction="20000"/>
          </a:bodyPr>
          <a:lstStyle/>
          <a:p>
            <a:r>
              <a:rPr lang="pt-BR" dirty="0" smtClean="0"/>
              <a:t>NICOLÁS GONZÁLEZ ARANEDA</a:t>
            </a:r>
            <a:endParaRPr lang="pt-BR" dirty="0"/>
          </a:p>
        </p:txBody>
      </p:sp>
      <p:sp>
        <p:nvSpPr>
          <p:cNvPr id="5" name="Espaço Reservado para Texto 4"/>
          <p:cNvSpPr>
            <a:spLocks noGrp="1"/>
          </p:cNvSpPr>
          <p:nvPr>
            <p:ph type="body" sz="quarter" idx="12"/>
          </p:nvPr>
        </p:nvSpPr>
        <p:spPr>
          <a:xfrm>
            <a:off x="8663950" y="4465577"/>
            <a:ext cx="3118318" cy="311257"/>
          </a:xfrm>
        </p:spPr>
        <p:txBody>
          <a:bodyPr>
            <a:normAutofit fontScale="92500" lnSpcReduction="10000"/>
          </a:bodyPr>
          <a:lstStyle/>
          <a:p>
            <a:r>
              <a:rPr lang="pt-BR" dirty="0" smtClean="0"/>
              <a:t>07 - 04 - 2025</a:t>
            </a:r>
            <a:endParaRPr lang="pt-BR" dirty="0"/>
          </a:p>
        </p:txBody>
      </p:sp>
    </p:spTree>
    <p:extLst>
      <p:ext uri="{BB962C8B-B14F-4D97-AF65-F5344CB8AC3E}">
        <p14:creationId xmlns:p14="http://schemas.microsoft.com/office/powerpoint/2010/main" val="1978913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08" y="256235"/>
            <a:ext cx="5824405" cy="6417834"/>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2313" y="256235"/>
            <a:ext cx="5819895" cy="5797724"/>
          </a:xfrm>
          <a:prstGeom prst="rect">
            <a:avLst/>
          </a:prstGeom>
        </p:spPr>
      </p:pic>
    </p:spTree>
    <p:extLst>
      <p:ext uri="{BB962C8B-B14F-4D97-AF65-F5344CB8AC3E}">
        <p14:creationId xmlns:p14="http://schemas.microsoft.com/office/powerpoint/2010/main" val="29437106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L"/>
          </a:p>
        </p:txBody>
      </p:sp>
      <p:sp>
        <p:nvSpPr>
          <p:cNvPr id="3" name="Marcador de contenido 2"/>
          <p:cNvSpPr>
            <a:spLocks noGrp="1"/>
          </p:cNvSpPr>
          <p:nvPr>
            <p:ph idx="1"/>
          </p:nvPr>
        </p:nvSpPr>
        <p:spPr/>
        <p:txBody>
          <a:bodyPr/>
          <a:lstStyle/>
          <a:p>
            <a:endParaRPr lang="es-CL"/>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37506"/>
            <a:ext cx="12192000" cy="5054432"/>
          </a:xfrm>
          <a:prstGeom prst="rect">
            <a:avLst/>
          </a:prstGeom>
        </p:spPr>
      </p:pic>
    </p:spTree>
    <p:extLst>
      <p:ext uri="{BB962C8B-B14F-4D97-AF65-F5344CB8AC3E}">
        <p14:creationId xmlns:p14="http://schemas.microsoft.com/office/powerpoint/2010/main" val="646121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042" y="0"/>
            <a:ext cx="7458453" cy="6956539"/>
          </a:xfrm>
          <a:prstGeom prst="rect">
            <a:avLst/>
          </a:prstGeom>
        </p:spPr>
      </p:pic>
    </p:spTree>
    <p:extLst>
      <p:ext uri="{BB962C8B-B14F-4D97-AF65-F5344CB8AC3E}">
        <p14:creationId xmlns:p14="http://schemas.microsoft.com/office/powerpoint/2010/main" val="24156692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17853" y="1287414"/>
            <a:ext cx="10954407" cy="3155342"/>
          </a:xfrm>
        </p:spPr>
        <p:txBody>
          <a:bodyPr>
            <a:normAutofit fontScale="70000" lnSpcReduction="20000"/>
          </a:bodyPr>
          <a:lstStyle/>
          <a:p>
            <a:r>
              <a:rPr lang="es-ES" dirty="0"/>
              <a:t>Una variable es un espacio en la memoria donde almacenamos datos.</a:t>
            </a:r>
          </a:p>
          <a:p>
            <a:endParaRPr lang="es-ES" dirty="0"/>
          </a:p>
          <a:p>
            <a:r>
              <a:rPr lang="es-ES" dirty="0"/>
              <a:t>Tipos de variables:</a:t>
            </a:r>
          </a:p>
          <a:p>
            <a:endParaRPr lang="es-ES" dirty="0"/>
          </a:p>
          <a:p>
            <a:r>
              <a:rPr lang="es-ES" dirty="0"/>
              <a:t>Enteros: Números enteros (ej. 5, -3, 0).</a:t>
            </a:r>
          </a:p>
          <a:p>
            <a:endParaRPr lang="es-ES" dirty="0"/>
          </a:p>
          <a:p>
            <a:r>
              <a:rPr lang="es-ES" dirty="0"/>
              <a:t>Flotantes: Números decimales (ej. 3.14, -0.99).</a:t>
            </a:r>
          </a:p>
          <a:p>
            <a:endParaRPr lang="es-ES" dirty="0"/>
          </a:p>
          <a:p>
            <a:r>
              <a:rPr lang="es-ES" dirty="0"/>
              <a:t>Cadenas de texto: Palabras o frases (ej. "Hola", "Mundo").</a:t>
            </a:r>
            <a:endParaRPr lang="es-CL"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604" y="5199501"/>
            <a:ext cx="3543300" cy="1285875"/>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853" y="4937235"/>
            <a:ext cx="7139360" cy="1548141"/>
          </a:xfrm>
          <a:prstGeom prst="rect">
            <a:avLst/>
          </a:prstGeom>
        </p:spPr>
      </p:pic>
      <p:sp>
        <p:nvSpPr>
          <p:cNvPr id="6" name="Título 1"/>
          <p:cNvSpPr txBox="1">
            <a:spLocks/>
          </p:cNvSpPr>
          <p:nvPr/>
        </p:nvSpPr>
        <p:spPr>
          <a:xfrm>
            <a:off x="0" y="-753345"/>
            <a:ext cx="8308341"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L" dirty="0" smtClean="0"/>
              <a:t>¿Qué es una Variable?</a:t>
            </a:r>
            <a:endParaRPr lang="pt-BR" dirty="0"/>
          </a:p>
        </p:txBody>
      </p:sp>
    </p:spTree>
    <p:extLst>
      <p:ext uri="{BB962C8B-B14F-4D97-AF65-F5344CB8AC3E}">
        <p14:creationId xmlns:p14="http://schemas.microsoft.com/office/powerpoint/2010/main" val="3317535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322458"/>
            <a:ext cx="8109079" cy="701731"/>
          </a:xfrm>
          <a:prstGeom prst="rect">
            <a:avLst/>
          </a:prstGeom>
        </p:spPr>
        <p:txBody>
          <a:bodyPr vert="horz" lIns="91440" tIns="45720" rIns="91440" bIns="45720" rtlCol="0" anchor="ctr">
            <a:normAutofit/>
          </a:bodyPr>
          <a:lstStyle/>
          <a:p>
            <a:pPr>
              <a:lnSpc>
                <a:spcPct val="90000"/>
              </a:lnSpc>
              <a:spcBef>
                <a:spcPct val="0"/>
              </a:spcBef>
            </a:pPr>
            <a:r>
              <a:rPr lang="es-ES" sz="4400" dirty="0">
                <a:latin typeface="+mj-lt"/>
                <a:ea typeface="+mj-ea"/>
                <a:cs typeface="+mj-cs"/>
              </a:rPr>
              <a:t>Tipos de Variables por su Propósito</a:t>
            </a:r>
            <a:endParaRPr lang="es-CL" sz="4400" dirty="0">
              <a:latin typeface="+mj-lt"/>
              <a:ea typeface="+mj-ea"/>
              <a:cs typeface="+mj-cs"/>
            </a:endParaRPr>
          </a:p>
        </p:txBody>
      </p:sp>
      <p:sp>
        <p:nvSpPr>
          <p:cNvPr id="6" name="Rectángulo 5"/>
          <p:cNvSpPr/>
          <p:nvPr/>
        </p:nvSpPr>
        <p:spPr>
          <a:xfrm>
            <a:off x="436179" y="1684394"/>
            <a:ext cx="11445766" cy="1754326"/>
          </a:xfrm>
          <a:prstGeom prst="rect">
            <a:avLst/>
          </a:prstGeom>
        </p:spPr>
        <p:txBody>
          <a:bodyPr wrap="square">
            <a:spAutoFit/>
          </a:bodyPr>
          <a:lstStyle/>
          <a:p>
            <a:r>
              <a:rPr lang="es-CL" dirty="0"/>
              <a:t>Variables locales: Se definen dentro de una función o bloque y solo se pueden usar en ese contexto.</a:t>
            </a:r>
          </a:p>
          <a:p>
            <a:endParaRPr lang="es-CL" dirty="0"/>
          </a:p>
          <a:p>
            <a:r>
              <a:rPr lang="es-CL" dirty="0"/>
              <a:t>Variables globales: Se definen fuera de cualquier función y pueden ser utilizadas en cualquier parte del programa.</a:t>
            </a:r>
          </a:p>
          <a:p>
            <a:endParaRPr lang="es-CL" dirty="0"/>
          </a:p>
          <a:p>
            <a:r>
              <a:rPr lang="es-CL" dirty="0"/>
              <a:t>Variables estáticas: Su valor persiste entre diferentes invocaciones de funciones, pero solo dentro del alcance de la función.</a:t>
            </a:r>
          </a:p>
        </p:txBody>
      </p:sp>
    </p:spTree>
    <p:extLst>
      <p:ext uri="{BB962C8B-B14F-4D97-AF65-F5344CB8AC3E}">
        <p14:creationId xmlns:p14="http://schemas.microsoft.com/office/powerpoint/2010/main" val="24416022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L"/>
          </a:p>
        </p:txBody>
      </p:sp>
      <p:sp>
        <p:nvSpPr>
          <p:cNvPr id="3" name="Marcador de contenido 2"/>
          <p:cNvSpPr>
            <a:spLocks noGrp="1"/>
          </p:cNvSpPr>
          <p:nvPr>
            <p:ph idx="1"/>
          </p:nvPr>
        </p:nvSpPr>
        <p:spPr/>
        <p:txBody>
          <a:bodyPr/>
          <a:lstStyle/>
          <a:p>
            <a:endParaRPr lang="es-CL"/>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1925"/>
            <a:ext cx="11430000" cy="6534150"/>
          </a:xfrm>
          <a:prstGeom prst="rect">
            <a:avLst/>
          </a:prstGeom>
        </p:spPr>
      </p:pic>
    </p:spTree>
    <p:extLst>
      <p:ext uri="{BB962C8B-B14F-4D97-AF65-F5344CB8AC3E}">
        <p14:creationId xmlns:p14="http://schemas.microsoft.com/office/powerpoint/2010/main" val="2375500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515600" cy="1325563"/>
          </a:xfrm>
        </p:spPr>
        <p:txBody>
          <a:bodyPr/>
          <a:lstStyle/>
          <a:p>
            <a:r>
              <a:rPr lang="es-ES" dirty="0"/>
              <a:t>Tipos de Variables por su Tipo de Dato</a:t>
            </a:r>
            <a:endParaRPr lang="es-CL" dirty="0"/>
          </a:p>
        </p:txBody>
      </p:sp>
      <p:sp>
        <p:nvSpPr>
          <p:cNvPr id="5" name="Rectángulo 4"/>
          <p:cNvSpPr/>
          <p:nvPr/>
        </p:nvSpPr>
        <p:spPr>
          <a:xfrm>
            <a:off x="338958" y="1325563"/>
            <a:ext cx="11472546" cy="2031325"/>
          </a:xfrm>
          <a:prstGeom prst="rect">
            <a:avLst/>
          </a:prstGeom>
        </p:spPr>
        <p:txBody>
          <a:bodyPr wrap="square">
            <a:spAutoFit/>
          </a:bodyPr>
          <a:lstStyle/>
          <a:p>
            <a:r>
              <a:rPr lang="es-CL" dirty="0"/>
              <a:t>Enteros (</a:t>
            </a:r>
            <a:r>
              <a:rPr lang="es-CL" dirty="0" err="1"/>
              <a:t>int</a:t>
            </a:r>
            <a:r>
              <a:rPr lang="es-CL" dirty="0"/>
              <a:t>): Almacenan números enteros.</a:t>
            </a:r>
          </a:p>
          <a:p>
            <a:endParaRPr lang="es-CL" dirty="0"/>
          </a:p>
          <a:p>
            <a:r>
              <a:rPr lang="es-CL" dirty="0"/>
              <a:t>Flotantes (</a:t>
            </a:r>
            <a:r>
              <a:rPr lang="es-CL" dirty="0" err="1"/>
              <a:t>float</a:t>
            </a:r>
            <a:r>
              <a:rPr lang="es-CL" dirty="0"/>
              <a:t>): Almacenan números decimales.</a:t>
            </a:r>
          </a:p>
          <a:p>
            <a:endParaRPr lang="es-CL" dirty="0"/>
          </a:p>
          <a:p>
            <a:r>
              <a:rPr lang="es-CL" dirty="0"/>
              <a:t>Cadenas (</a:t>
            </a:r>
            <a:r>
              <a:rPr lang="es-CL" dirty="0" err="1"/>
              <a:t>string</a:t>
            </a:r>
            <a:r>
              <a:rPr lang="es-CL" dirty="0"/>
              <a:t>): Almacenan texto.</a:t>
            </a:r>
          </a:p>
          <a:p>
            <a:endParaRPr lang="es-CL" dirty="0"/>
          </a:p>
          <a:p>
            <a:r>
              <a:rPr lang="es-CL" dirty="0"/>
              <a:t>Booleanos (</a:t>
            </a:r>
            <a:r>
              <a:rPr lang="es-CL" dirty="0" err="1"/>
              <a:t>bool</a:t>
            </a:r>
            <a:r>
              <a:rPr lang="es-CL" dirty="0"/>
              <a:t>): Almacenan valores de verdadero o falso.</a:t>
            </a: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54" y="3631207"/>
            <a:ext cx="7487320" cy="2548875"/>
          </a:xfrm>
          <a:prstGeom prst="rect">
            <a:avLst/>
          </a:prstGeom>
        </p:spPr>
      </p:pic>
    </p:spTree>
    <p:extLst>
      <p:ext uri="{BB962C8B-B14F-4D97-AF65-F5344CB8AC3E}">
        <p14:creationId xmlns:p14="http://schemas.microsoft.com/office/powerpoint/2010/main" val="33108217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L"/>
          </a:p>
        </p:txBody>
      </p:sp>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905297"/>
          </a:xfrm>
          <a:prstGeom prst="rect">
            <a:avLst/>
          </a:prstGeom>
        </p:spPr>
      </p:pic>
    </p:spTree>
    <p:extLst>
      <p:ext uri="{BB962C8B-B14F-4D97-AF65-F5344CB8AC3E}">
        <p14:creationId xmlns:p14="http://schemas.microsoft.com/office/powerpoint/2010/main" val="8472310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L"/>
          </a:p>
        </p:txBody>
      </p:sp>
      <p:sp>
        <p:nvSpPr>
          <p:cNvPr id="3" name="Marcador de contenido 2"/>
          <p:cNvSpPr>
            <a:spLocks noGrp="1"/>
          </p:cNvSpPr>
          <p:nvPr>
            <p:ph idx="1"/>
          </p:nvPr>
        </p:nvSpPr>
        <p:spPr/>
        <p:txBody>
          <a:bodyPr/>
          <a:lstStyle/>
          <a:p>
            <a:endParaRPr lang="es-CL"/>
          </a:p>
        </p:txBody>
      </p:sp>
      <p:pic>
        <p:nvPicPr>
          <p:cNvPr id="2050" name="Picture 2" descr="Variable - Concepto, tipos y uso en sistemas - Platz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57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611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a:t>¿Qué es </a:t>
            </a:r>
            <a:r>
              <a:rPr lang="es-CL" dirty="0" err="1"/>
              <a:t>Scratch</a:t>
            </a:r>
            <a:r>
              <a:rPr lang="es-CL" dirty="0"/>
              <a:t>?</a:t>
            </a:r>
          </a:p>
        </p:txBody>
      </p:sp>
      <p:sp>
        <p:nvSpPr>
          <p:cNvPr id="3" name="Marcador de contenido 2"/>
          <p:cNvSpPr>
            <a:spLocks noGrp="1"/>
          </p:cNvSpPr>
          <p:nvPr>
            <p:ph idx="1"/>
          </p:nvPr>
        </p:nvSpPr>
        <p:spPr/>
        <p:txBody>
          <a:bodyPr/>
          <a:lstStyle/>
          <a:p>
            <a:r>
              <a:rPr lang="es-ES" dirty="0"/>
              <a:t>Un lenguaje de programación visual para crear historias, juegos y </a:t>
            </a:r>
            <a:r>
              <a:rPr lang="es-ES" dirty="0" smtClean="0"/>
              <a:t>animaciones</a:t>
            </a:r>
          </a:p>
          <a:p>
            <a:r>
              <a:rPr lang="es-ES" dirty="0"/>
              <a:t>Fue desarrollado por el MIT para enseñar programación a niños y jóvenes</a:t>
            </a:r>
            <a:r>
              <a:rPr lang="es-ES" dirty="0" smtClean="0"/>
              <a:t>.</a:t>
            </a:r>
          </a:p>
          <a:p>
            <a:r>
              <a:rPr lang="es-ES" dirty="0"/>
              <a:t>Permite crear proyectos arrastrando bloques en lugar de escribir código</a:t>
            </a:r>
            <a:r>
              <a:rPr lang="es-ES" dirty="0" smtClean="0"/>
              <a:t>.</a:t>
            </a:r>
          </a:p>
          <a:p>
            <a:r>
              <a:rPr lang="es-ES" dirty="0"/>
              <a:t>Es gratuito y se usa en navegadores o como aplicación de escritorio</a:t>
            </a:r>
            <a:r>
              <a:rPr lang="es-ES" dirty="0" smtClean="0"/>
              <a:t>.</a:t>
            </a:r>
          </a:p>
          <a:p>
            <a:r>
              <a:rPr lang="es-CL" dirty="0">
                <a:hlinkClick r:id="rId2"/>
              </a:rPr>
              <a:t>https://scratch.mit.edu</a:t>
            </a:r>
            <a:r>
              <a:rPr lang="es-CL" dirty="0" smtClean="0">
                <a:hlinkClick r:id="rId2"/>
              </a:rPr>
              <a:t>/</a:t>
            </a:r>
            <a:endParaRPr lang="es-CL" dirty="0" smtClean="0"/>
          </a:p>
          <a:p>
            <a:r>
              <a:rPr lang="es-CL" dirty="0">
                <a:hlinkClick r:id="rId3"/>
              </a:rPr>
              <a:t>https://scratch.mit.edu/projects/1156881882/editor</a:t>
            </a:r>
            <a:r>
              <a:rPr lang="es-CL" dirty="0" smtClean="0">
                <a:hlinkClick r:id="rId3"/>
              </a:rPr>
              <a:t>/</a:t>
            </a:r>
            <a:endParaRPr lang="es-CL" dirty="0" smtClean="0"/>
          </a:p>
          <a:p>
            <a:endParaRPr lang="es-CL" dirty="0"/>
          </a:p>
        </p:txBody>
      </p:sp>
    </p:spTree>
    <p:extLst>
      <p:ext uri="{BB962C8B-B14F-4D97-AF65-F5344CB8AC3E}">
        <p14:creationId xmlns:p14="http://schemas.microsoft.com/office/powerpoint/2010/main" val="340637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1" y="0"/>
            <a:ext cx="12183537" cy="685800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4264" cy="6858000"/>
          </a:xfrm>
          <a:prstGeom prst="rect">
            <a:avLst/>
          </a:prstGeom>
        </p:spPr>
      </p:pic>
    </p:spTree>
    <p:extLst>
      <p:ext uri="{BB962C8B-B14F-4D97-AF65-F5344CB8AC3E}">
        <p14:creationId xmlns:p14="http://schemas.microsoft.com/office/powerpoint/2010/main" val="38652637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24455" y="2617259"/>
            <a:ext cx="10384676" cy="1325563"/>
          </a:xfrm>
        </p:spPr>
        <p:txBody>
          <a:bodyPr>
            <a:normAutofit fontScale="90000"/>
          </a:bodyPr>
          <a:lstStyle/>
          <a:p>
            <a:r>
              <a:rPr lang="es-ES" dirty="0" smtClean="0"/>
              <a:t>despedida </a:t>
            </a:r>
            <a:r>
              <a:rPr lang="es-ES" dirty="0"/>
              <a:t>= </a:t>
            </a:r>
            <a:r>
              <a:rPr lang="es-ES" dirty="0" smtClean="0"/>
              <a:t>“Chao mundo"</a:t>
            </a:r>
            <a:r>
              <a:rPr lang="es-ES" dirty="0"/>
              <a:t/>
            </a:r>
            <a:br>
              <a:rPr lang="es-ES" dirty="0"/>
            </a:br>
            <a:r>
              <a:rPr lang="es-ES" dirty="0" err="1" smtClean="0"/>
              <a:t>print</a:t>
            </a:r>
            <a:r>
              <a:rPr lang="es-ES" dirty="0" smtClean="0"/>
              <a:t>(</a:t>
            </a:r>
            <a:r>
              <a:rPr lang="es-ES" dirty="0" err="1" smtClean="0"/>
              <a:t>f“Adios</a:t>
            </a:r>
            <a:r>
              <a:rPr lang="es-ES" dirty="0" smtClean="0"/>
              <a:t>, {</a:t>
            </a:r>
            <a:r>
              <a:rPr lang="es-ES" dirty="0"/>
              <a:t>despedida</a:t>
            </a:r>
            <a:r>
              <a:rPr lang="es-ES" dirty="0" smtClean="0"/>
              <a:t>}. </a:t>
            </a:r>
            <a:r>
              <a:rPr lang="es-ES" dirty="0"/>
              <a:t>Fin de la presentación")</a:t>
            </a:r>
            <a:endParaRPr lang="pt-BR" dirty="0"/>
          </a:p>
        </p:txBody>
      </p:sp>
    </p:spTree>
    <p:extLst>
      <p:ext uri="{BB962C8B-B14F-4D97-AF65-F5344CB8AC3E}">
        <p14:creationId xmlns:p14="http://schemas.microsoft.com/office/powerpoint/2010/main" val="24659401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920" y="0"/>
            <a:ext cx="12069542" cy="6857999"/>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0960"/>
            <a:ext cx="12065581" cy="4713402"/>
          </a:xfrm>
          <a:prstGeom prst="rect">
            <a:avLst/>
          </a:prstGeom>
        </p:spPr>
      </p:pic>
    </p:spTree>
    <p:extLst>
      <p:ext uri="{BB962C8B-B14F-4D97-AF65-F5344CB8AC3E}">
        <p14:creationId xmlns:p14="http://schemas.microsoft.com/office/powerpoint/2010/main" val="1112564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687" y="739336"/>
            <a:ext cx="10401465" cy="5845151"/>
          </a:xfrm>
          <a:prstGeom prst="rect">
            <a:avLst/>
          </a:prstGeom>
        </p:spPr>
      </p:pic>
      <p:sp>
        <p:nvSpPr>
          <p:cNvPr id="5" name="CuadroTexto 4"/>
          <p:cNvSpPr txBox="1"/>
          <p:nvPr/>
        </p:nvSpPr>
        <p:spPr>
          <a:xfrm>
            <a:off x="5119233" y="105103"/>
            <a:ext cx="1771960" cy="461665"/>
          </a:xfrm>
          <a:prstGeom prst="rect">
            <a:avLst/>
          </a:prstGeom>
          <a:noFill/>
        </p:spPr>
        <p:txBody>
          <a:bodyPr wrap="none" rtlCol="0">
            <a:spAutoFit/>
          </a:bodyPr>
          <a:lstStyle/>
          <a:p>
            <a:pPr algn="ctr"/>
            <a:r>
              <a:rPr lang="es-CL" sz="2400" b="1" i="1" dirty="0" smtClean="0"/>
              <a:t>códigos </a:t>
            </a:r>
            <a:r>
              <a:rPr lang="es-CL" sz="2400" b="1" i="1" dirty="0" err="1"/>
              <a:t>ascii</a:t>
            </a:r>
            <a:endParaRPr lang="es-CL" sz="2400" b="1" i="1" dirty="0"/>
          </a:p>
        </p:txBody>
      </p:sp>
    </p:spTree>
    <p:extLst>
      <p:ext uri="{BB962C8B-B14F-4D97-AF65-F5344CB8AC3E}">
        <p14:creationId xmlns:p14="http://schemas.microsoft.com/office/powerpoint/2010/main" val="2552119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004" y="75346"/>
            <a:ext cx="8420395" cy="6616895"/>
          </a:xfrm>
          <a:prstGeom prst="rect">
            <a:avLst/>
          </a:prstGeom>
        </p:spPr>
      </p:pic>
    </p:spTree>
    <p:extLst>
      <p:ext uri="{BB962C8B-B14F-4D97-AF65-F5344CB8AC3E}">
        <p14:creationId xmlns:p14="http://schemas.microsoft.com/office/powerpoint/2010/main" val="839781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719934" y="381771"/>
            <a:ext cx="4092315" cy="2387600"/>
          </a:xfrm>
        </p:spPr>
        <p:txBody>
          <a:bodyPr>
            <a:normAutofit/>
          </a:bodyPr>
          <a:lstStyle/>
          <a:p>
            <a:r>
              <a:rPr lang="es-CL" dirty="0"/>
              <a:t>Introducción al Pensamiento Computacional</a:t>
            </a:r>
            <a:endParaRPr lang="pt-BR" dirty="0"/>
          </a:p>
        </p:txBody>
      </p:sp>
      <p:sp>
        <p:nvSpPr>
          <p:cNvPr id="3" name="Subtítulo 2"/>
          <p:cNvSpPr>
            <a:spLocks noGrp="1"/>
          </p:cNvSpPr>
          <p:nvPr>
            <p:ph type="subTitle" idx="1"/>
          </p:nvPr>
        </p:nvSpPr>
        <p:spPr>
          <a:xfrm>
            <a:off x="7719934" y="3138498"/>
            <a:ext cx="4062334" cy="316822"/>
          </a:xfrm>
        </p:spPr>
        <p:txBody>
          <a:bodyPr>
            <a:normAutofit fontScale="85000" lnSpcReduction="20000"/>
          </a:bodyPr>
          <a:lstStyle/>
          <a:p>
            <a:r>
              <a:rPr lang="es-ES" dirty="0"/>
              <a:t>¿Qué es el Pensamiento Computacional?</a:t>
            </a:r>
            <a:endParaRPr lang="pt-BR" dirty="0"/>
          </a:p>
        </p:txBody>
      </p:sp>
      <p:sp>
        <p:nvSpPr>
          <p:cNvPr id="4" name="Rectángulo 3"/>
          <p:cNvSpPr/>
          <p:nvPr/>
        </p:nvSpPr>
        <p:spPr>
          <a:xfrm>
            <a:off x="6096000" y="4167381"/>
            <a:ext cx="6096000" cy="829971"/>
          </a:xfrm>
          <a:prstGeom prst="rect">
            <a:avLst/>
          </a:prstGeom>
        </p:spPr>
        <p:txBody>
          <a:bodyPr vert="horz" lIns="91440" tIns="45720" rIns="91440" bIns="45720" rtlCol="0">
            <a:normAutofit/>
          </a:bodyPr>
          <a:lstStyle/>
          <a:p>
            <a:pPr>
              <a:lnSpc>
                <a:spcPct val="90000"/>
              </a:lnSpc>
              <a:spcBef>
                <a:spcPts val="1000"/>
              </a:spcBef>
              <a:buFont typeface="Arial" panose="020B0604020202020204" pitchFamily="34" charset="0"/>
              <a:buNone/>
            </a:pPr>
            <a:r>
              <a:rPr lang="es-CL" sz="2200" b="1" dirty="0">
                <a:solidFill>
                  <a:schemeClr val="bg1"/>
                </a:solidFill>
                <a:latin typeface="+mj-lt"/>
              </a:rPr>
              <a:t>saludo = "Hola mundo</a:t>
            </a:r>
            <a:r>
              <a:rPr lang="es-CL" sz="2200" b="1" dirty="0" smtClean="0">
                <a:solidFill>
                  <a:schemeClr val="bg1"/>
                </a:solidFill>
                <a:latin typeface="+mj-lt"/>
              </a:rPr>
              <a:t>"</a:t>
            </a:r>
            <a:endParaRPr lang="es-CL" sz="2200" b="1" dirty="0">
              <a:solidFill>
                <a:schemeClr val="bg1"/>
              </a:solidFill>
              <a:latin typeface="+mj-lt"/>
            </a:endParaRPr>
          </a:p>
          <a:p>
            <a:pPr>
              <a:lnSpc>
                <a:spcPct val="90000"/>
              </a:lnSpc>
              <a:spcBef>
                <a:spcPts val="1000"/>
              </a:spcBef>
              <a:buFont typeface="Arial" panose="020B0604020202020204" pitchFamily="34" charset="0"/>
              <a:buNone/>
            </a:pPr>
            <a:r>
              <a:rPr lang="es-CL" sz="2200" b="1" dirty="0" err="1">
                <a:solidFill>
                  <a:schemeClr val="bg1"/>
                </a:solidFill>
                <a:latin typeface="+mj-lt"/>
              </a:rPr>
              <a:t>print</a:t>
            </a:r>
            <a:r>
              <a:rPr lang="es-CL" sz="2200" b="1" dirty="0">
                <a:solidFill>
                  <a:schemeClr val="bg1"/>
                </a:solidFill>
                <a:latin typeface="+mj-lt"/>
              </a:rPr>
              <a:t>(</a:t>
            </a:r>
            <a:r>
              <a:rPr lang="es-CL" sz="2200" b="1" dirty="0" err="1">
                <a:solidFill>
                  <a:schemeClr val="bg1"/>
                </a:solidFill>
                <a:latin typeface="+mj-lt"/>
              </a:rPr>
              <a:t>f"Saludo</a:t>
            </a:r>
            <a:r>
              <a:rPr lang="es-CL" sz="2200" b="1" dirty="0">
                <a:solidFill>
                  <a:schemeClr val="bg1"/>
                </a:solidFill>
                <a:latin typeface="+mj-lt"/>
              </a:rPr>
              <a:t>, {saludo}. </a:t>
            </a:r>
            <a:r>
              <a:rPr lang="es-CL" sz="2200" b="1" dirty="0" smtClean="0">
                <a:solidFill>
                  <a:schemeClr val="bg1"/>
                </a:solidFill>
                <a:latin typeface="+mj-lt"/>
              </a:rPr>
              <a:t>Inicio </a:t>
            </a:r>
            <a:r>
              <a:rPr lang="es-CL" sz="2200" b="1" dirty="0">
                <a:solidFill>
                  <a:schemeClr val="bg1"/>
                </a:solidFill>
                <a:latin typeface="+mj-lt"/>
              </a:rPr>
              <a:t>de la presentación")</a:t>
            </a:r>
          </a:p>
        </p:txBody>
      </p:sp>
    </p:spTree>
    <p:extLst>
      <p:ext uri="{BB962C8B-B14F-4D97-AF65-F5344CB8AC3E}">
        <p14:creationId xmlns:p14="http://schemas.microsoft.com/office/powerpoint/2010/main" val="3394684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625366" y="798786"/>
            <a:ext cx="10068910" cy="646331"/>
          </a:xfrm>
          <a:prstGeom prst="rect">
            <a:avLst/>
          </a:prstGeom>
          <a:noFill/>
        </p:spPr>
        <p:txBody>
          <a:bodyPr wrap="square" rtlCol="0">
            <a:spAutoFit/>
          </a:bodyPr>
          <a:lstStyle/>
          <a:p>
            <a:r>
              <a:rPr lang="es-ES" dirty="0"/>
              <a:t>El pensamiento computacional es la habilidad para resolver problemas de forma eficiente utilizando enfoques de la informática</a:t>
            </a:r>
            <a:r>
              <a:rPr lang="es-ES" dirty="0" smtClean="0"/>
              <a:t>.</a:t>
            </a:r>
            <a:endParaRPr lang="es-CL" dirty="0"/>
          </a:p>
        </p:txBody>
      </p:sp>
      <p:sp>
        <p:nvSpPr>
          <p:cNvPr id="5" name="CuadroTexto 4"/>
          <p:cNvSpPr txBox="1"/>
          <p:nvPr/>
        </p:nvSpPr>
        <p:spPr>
          <a:xfrm>
            <a:off x="625366" y="1860330"/>
            <a:ext cx="10068910" cy="646331"/>
          </a:xfrm>
          <a:prstGeom prst="rect">
            <a:avLst/>
          </a:prstGeom>
          <a:noFill/>
        </p:spPr>
        <p:txBody>
          <a:bodyPr wrap="square" rtlCol="0">
            <a:spAutoFit/>
          </a:bodyPr>
          <a:lstStyle/>
          <a:p>
            <a:r>
              <a:rPr lang="es-ES" dirty="0" smtClean="0"/>
              <a:t>Pilares </a:t>
            </a:r>
            <a:r>
              <a:rPr lang="es-ES" dirty="0"/>
              <a:t>del Pensamiento Computacional: Descomposición, reconocimiento de patrones, abstracción, y algoritmos.</a:t>
            </a:r>
            <a:endParaRPr lang="es-CL" dirty="0"/>
          </a:p>
        </p:txBody>
      </p:sp>
    </p:spTree>
    <p:extLst>
      <p:ext uri="{BB962C8B-B14F-4D97-AF65-F5344CB8AC3E}">
        <p14:creationId xmlns:p14="http://schemas.microsoft.com/office/powerpoint/2010/main" val="42857538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CL" dirty="0"/>
              <a:t>Programación Orientada a </a:t>
            </a:r>
            <a:r>
              <a:rPr lang="es-CL" dirty="0" smtClean="0"/>
              <a:t>Objetos </a:t>
            </a:r>
            <a:r>
              <a:rPr lang="es-ES" dirty="0" smtClean="0"/>
              <a:t>(POO)</a:t>
            </a:r>
            <a:endParaRPr lang="pt-BR" dirty="0"/>
          </a:p>
        </p:txBody>
      </p:sp>
      <p:sp>
        <p:nvSpPr>
          <p:cNvPr id="3" name="Subtítulo 2"/>
          <p:cNvSpPr>
            <a:spLocks noGrp="1"/>
          </p:cNvSpPr>
          <p:nvPr>
            <p:ph type="subTitle" idx="1"/>
          </p:nvPr>
        </p:nvSpPr>
        <p:spPr>
          <a:xfrm>
            <a:off x="4268549" y="3731172"/>
            <a:ext cx="7513719" cy="585996"/>
          </a:xfrm>
        </p:spPr>
        <p:txBody>
          <a:bodyPr>
            <a:normAutofit/>
          </a:bodyPr>
          <a:lstStyle/>
          <a:p>
            <a:r>
              <a:rPr lang="es-CL" dirty="0"/>
              <a:t>¿Qué es la Programación Orientada a Objetos (POO)?</a:t>
            </a:r>
          </a:p>
        </p:txBody>
      </p:sp>
    </p:spTree>
    <p:extLst>
      <p:ext uri="{BB962C8B-B14F-4D97-AF65-F5344CB8AC3E}">
        <p14:creationId xmlns:p14="http://schemas.microsoft.com/office/powerpoint/2010/main" val="14499583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199697" y="366191"/>
            <a:ext cx="11845158" cy="3416320"/>
          </a:xfrm>
          <a:prstGeom prst="rect">
            <a:avLst/>
          </a:prstGeom>
        </p:spPr>
        <p:txBody>
          <a:bodyPr wrap="square">
            <a:spAutoFit/>
          </a:bodyPr>
          <a:lstStyle/>
          <a:p>
            <a:r>
              <a:rPr lang="es-CL" dirty="0"/>
              <a:t>¿Qué es la Programación Orientada a Objetos (POO)?</a:t>
            </a:r>
          </a:p>
          <a:p>
            <a:r>
              <a:rPr lang="es-CL" dirty="0"/>
              <a:t>La Programación Orientada a Objetos es un paradigma de programación que organiza el código en "objetos". Un objeto es como un "caja" que guarda tanto datos como funciones que operan sobre esos datos. Esta manera de organizar el código hace que los programas sean más fáciles de entender y de modificar.</a:t>
            </a:r>
          </a:p>
          <a:p>
            <a:endParaRPr lang="es-CL" dirty="0"/>
          </a:p>
          <a:p>
            <a:r>
              <a:rPr lang="es-CL" dirty="0"/>
              <a:t>Conceptos clave de la POO:</a:t>
            </a:r>
          </a:p>
          <a:p>
            <a:r>
              <a:rPr lang="es-CL" dirty="0"/>
              <a:t>Objeto:</a:t>
            </a:r>
          </a:p>
          <a:p>
            <a:endParaRPr lang="es-CL" dirty="0"/>
          </a:p>
          <a:p>
            <a:r>
              <a:rPr lang="es-CL" dirty="0"/>
              <a:t>Un objeto es una entidad que tiene atributos (datos) y métodos (acciones o funciones).</a:t>
            </a:r>
          </a:p>
          <a:p>
            <a:endParaRPr lang="es-CL" dirty="0"/>
          </a:p>
          <a:p>
            <a:r>
              <a:rPr lang="es-CL" dirty="0"/>
              <a:t>Piensa en un objeto como un "</a:t>
            </a:r>
            <a:r>
              <a:rPr lang="es-CL" dirty="0" smtClean="0"/>
              <a:t>coche/automóvil". </a:t>
            </a:r>
            <a:r>
              <a:rPr lang="es-CL" dirty="0"/>
              <a:t>El </a:t>
            </a:r>
            <a:r>
              <a:rPr lang="es-CL" dirty="0" smtClean="0"/>
              <a:t>auto </a:t>
            </a:r>
            <a:r>
              <a:rPr lang="es-CL" dirty="0"/>
              <a:t>tiene atributos como color y marca (datos), y métodos como arrancar y detenerse (acciones).</a:t>
            </a:r>
          </a:p>
        </p:txBody>
      </p:sp>
      <p:sp>
        <p:nvSpPr>
          <p:cNvPr id="6" name="Rectángulo 5"/>
          <p:cNvSpPr/>
          <p:nvPr/>
        </p:nvSpPr>
        <p:spPr>
          <a:xfrm>
            <a:off x="199697" y="3782511"/>
            <a:ext cx="11845158" cy="3139321"/>
          </a:xfrm>
          <a:prstGeom prst="rect">
            <a:avLst/>
          </a:prstGeom>
        </p:spPr>
        <p:txBody>
          <a:bodyPr wrap="square">
            <a:spAutoFit/>
          </a:bodyPr>
          <a:lstStyle/>
          <a:p>
            <a:r>
              <a:rPr lang="es-CL" b="1" dirty="0"/>
              <a:t>Resumen:</a:t>
            </a:r>
          </a:p>
          <a:p>
            <a:r>
              <a:rPr lang="es-CL" dirty="0"/>
              <a:t>Clases son como planos o moldes.</a:t>
            </a:r>
          </a:p>
          <a:p>
            <a:endParaRPr lang="es-CL" dirty="0"/>
          </a:p>
          <a:p>
            <a:r>
              <a:rPr lang="es-CL" dirty="0"/>
              <a:t>Objetos son instancias de esos planos.</a:t>
            </a:r>
          </a:p>
          <a:p>
            <a:endParaRPr lang="es-CL" dirty="0"/>
          </a:p>
          <a:p>
            <a:r>
              <a:rPr lang="es-CL" dirty="0"/>
              <a:t>Los atributos son las características de los objetos.</a:t>
            </a:r>
          </a:p>
          <a:p>
            <a:endParaRPr lang="es-CL" dirty="0"/>
          </a:p>
          <a:p>
            <a:r>
              <a:rPr lang="es-CL" dirty="0"/>
              <a:t>Los métodos son las acciones que los objetos pueden realizar.</a:t>
            </a:r>
          </a:p>
          <a:p>
            <a:endParaRPr lang="es-CL" dirty="0"/>
          </a:p>
          <a:p>
            <a:r>
              <a:rPr lang="es-CL" dirty="0"/>
              <a:t>La POO te ayuda a organizar y estructurar el código de manera más modular, lo que hace que sea más fácil de mantener, reutilizar y escalar. ¡Es como construir con bloques!</a:t>
            </a:r>
          </a:p>
        </p:txBody>
      </p:sp>
    </p:spTree>
    <p:extLst>
      <p:ext uri="{BB962C8B-B14F-4D97-AF65-F5344CB8AC3E}">
        <p14:creationId xmlns:p14="http://schemas.microsoft.com/office/powerpoint/2010/main" val="15901320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TotalTime>
  <Words>531</Words>
  <Application>Microsoft Office PowerPoint</Application>
  <PresentationFormat>Panorámica</PresentationFormat>
  <Paragraphs>63</Paragraphs>
  <Slides>20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Calibri Light</vt:lpstr>
      <vt:lpstr>Tema do Office</vt:lpstr>
      <vt:lpstr>TALLER DE PENSAMIENTO COMPUTACIONAL Y PROGRAMACION I</vt:lpstr>
      <vt:lpstr>Presentación de PowerPoint</vt:lpstr>
      <vt:lpstr>Presentación de PowerPoint</vt:lpstr>
      <vt:lpstr>Presentación de PowerPoint</vt:lpstr>
      <vt:lpstr>Presentación de PowerPoint</vt:lpstr>
      <vt:lpstr>Introducción al Pensamiento Computacional</vt:lpstr>
      <vt:lpstr>Presentación de PowerPoint</vt:lpstr>
      <vt:lpstr>Programación Orientada a Objetos (POO)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Tipos de Variables por su Tipo de Dato</vt:lpstr>
      <vt:lpstr>Presentación de PowerPoint</vt:lpstr>
      <vt:lpstr>Presentación de PowerPoint</vt:lpstr>
      <vt:lpstr>¿Qué es Scratch?</vt:lpstr>
      <vt:lpstr>despedida = “Chao mundo" print(f“Adios, {despedida}. Fin de la presentación")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Lorraine MKT</dc:creator>
  <cp:lastModifiedBy>NTBK-C1-01</cp:lastModifiedBy>
  <cp:revision>33</cp:revision>
  <dcterms:created xsi:type="dcterms:W3CDTF">2018-05-30T16:56:55Z</dcterms:created>
  <dcterms:modified xsi:type="dcterms:W3CDTF">2025-04-10T16:30:50Z</dcterms:modified>
</cp:coreProperties>
</file>